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8439" r:id="rId2"/>
    <p:sldId id="8576" r:id="rId3"/>
    <p:sldId id="8577" r:id="rId4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BB7"/>
    <a:srgbClr val="DF0000"/>
    <a:srgbClr val="528034"/>
    <a:srgbClr val="A9D18E"/>
    <a:srgbClr val="787878"/>
    <a:srgbClr val="FFD966"/>
    <a:srgbClr val="548235"/>
    <a:srgbClr val="C00000"/>
    <a:srgbClr val="E30000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061" autoAdjust="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079C3-FA7A-4207-AD5B-AA909DB5FE6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CCF4E-79EF-4E33-8117-FE59422D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7FCC-2DB1-673D-0B2D-1F1EC318F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E94D90-5B31-D2FF-B678-52E53685B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E0D8A-2697-F7D4-54B0-24E4C987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AAF3E-4689-B2F3-20EF-C2C1ABE0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A0F85-C1EC-554D-FEE9-FE5A3F99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9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F637-4AC7-0268-8D31-98488395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4EDEC-FC42-63A8-DC8D-EBF0CAB63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A35B3-1B90-937C-4C94-50BDC000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2B83-AF17-2892-51E6-32CB3F08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4DF87-2DD8-E704-52AD-46169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4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28B86B-FFCE-95D1-2D62-123BB71B4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5B409-F4E7-19CC-F099-5268157AD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96B8D-5690-4A97-2471-014980932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6A2B6-90E2-05B3-66B3-0E8E1A5D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8583D-2C67-9BB8-EFDD-A416FABB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3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4F96-21A1-3E19-92E9-F8A7AD63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221D0-D571-F999-3AAC-4E9D53E97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5FBA9-2B1A-258B-6807-E275FEB4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A29F0-B380-B38F-4771-D329808B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751E6-AFA9-9A0A-4702-8C634AA44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3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6ED7F-9304-845C-E10E-7B143982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E392A-9E00-F0BA-C88C-32612ACB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B77CA-072D-5CA5-92AE-8898F5C0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C393-98E6-D6B7-19A8-1066CE39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3D791-2E65-DC37-5DCA-7A580E43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08483-59D3-DFCD-6B8D-EB9FC269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F3D0-105D-24A3-E377-427E4B28D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8C81A-BE72-05F5-0399-CB9CCF3C9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8F67D-1357-EA8F-B587-CE0B107F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36384-F05F-7D25-7218-AD52C944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271BF-4E08-90E1-F53F-44DF080D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8123-AC67-8AAE-89FD-77438DFC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36F40-9C7F-B3A2-D5BF-4FD62818B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47032-9218-40AD-92E5-586FF2EB5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26D330-26E0-02DB-C86E-B1C557159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0E307-5944-4ED7-946D-E9DD83056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666EFC-03AF-EA40-D15E-FFF7D093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DE2E50-0B27-396F-9618-744CCDE3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5218BB-71AD-8439-6E57-1FB99FE9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E243-0D12-70E0-53FB-06D084C9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FC2433-C3E1-65CB-7A6F-D8FE3A0C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DFC39-D881-9A15-4EB5-9540FE11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5D7D2-7240-BB9F-89DB-9CB4481C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9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21F8D0-CA0C-C92F-7007-FD804DFA7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DC134E-8DD8-F801-D09C-BAB5DDB2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735A8-1955-F3D3-604A-18FB1D65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9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2B90-9DA4-8799-1CBC-836395EC4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3298-9782-1805-36EA-2772DDB46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37525-69D3-EDE7-0B6B-6934B32F0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847A1-D298-43DF-4342-7F4354B6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6494E-4689-9C7E-D0B7-486A3D7B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2BDF3-AC62-D4DB-4918-537E02F8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0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B68FD-21A1-7333-6345-F95DDAD85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05791A-25B0-E2FF-FCAA-8886F3C23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6F8489-C59D-1500-F60B-E9BFBE449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EBA5F-0BF5-28DA-A467-025B16E5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8D59D-756F-CD43-28E4-B0A62E6E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0C0D8-E28A-4E0B-1824-1338471D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6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D96E58-B150-1C9A-0C15-FDF2911FB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7F80F-2B02-2046-423F-EED00BC79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CBE5-B8F2-BB4D-EDAC-F35719DFA1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21A47-6698-4594-A774-709EACC35FA0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2646B-2251-0706-7422-43853C09D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CA6D7-C832-95A8-BCB9-9B1934CD7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B9506-FE1E-4C61-BECA-7C44A6A8F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9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2AD6D-DFAA-0865-E77E-E5105B071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6F764A6-6804-7240-2E26-F1F63192E606}"/>
              </a:ext>
            </a:extLst>
          </p:cNvPr>
          <p:cNvSpPr/>
          <p:nvPr/>
        </p:nvSpPr>
        <p:spPr>
          <a:xfrm>
            <a:off x="485613" y="92992"/>
            <a:ext cx="11220773" cy="821407"/>
          </a:xfrm>
          <a:prstGeom prst="roundRect">
            <a:avLst>
              <a:gd name="adj" fmla="val 32946"/>
            </a:avLst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20" b="1" i="0" u="none" strike="noStrike" kern="1200" spc="0" baseline="0">
                <a:solidFill>
                  <a:prstClr val="black">
                    <a:lumMod val="95000"/>
                    <a:lumOff val="5000"/>
                  </a:prstClr>
                </a:solidFill>
                <a:latin typeface="+mn-lt"/>
                <a:ea typeface="+mn-ea"/>
                <a:cs typeface="B Mitra" panose="00000400000000000000" pitchFamily="2" charset="-78"/>
              </a:defRPr>
            </a:pPr>
            <a:r>
              <a:rPr lang="fa-IR" sz="2400" b="1" dirty="0">
                <a:solidFill>
                  <a:schemeClr val="tx1"/>
                </a:solidFill>
                <a:latin typeface="Calibri" panose="020F0502020204030204"/>
                <a:cs typeface="B Mitra" panose="00000400000000000000" pitchFamily="2" charset="-78"/>
              </a:rPr>
              <a:t>گزارش عملکرد طرح حمایت از خانواده و جوانی جمعیت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60300C-7F33-B4AA-753A-590F104B470A}"/>
              </a:ext>
            </a:extLst>
          </p:cNvPr>
          <p:cNvSpPr/>
          <p:nvPr/>
        </p:nvSpPr>
        <p:spPr>
          <a:xfrm>
            <a:off x="485613" y="914400"/>
            <a:ext cx="11220772" cy="5850608"/>
          </a:xfrm>
          <a:prstGeom prst="roundRect">
            <a:avLst>
              <a:gd name="adj" fmla="val 4636"/>
            </a:avLst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E94ADB42-BF11-EA13-013E-89E9A39CFBDB}"/>
              </a:ext>
            </a:extLst>
          </p:cNvPr>
          <p:cNvSpPr txBox="1">
            <a:spLocks/>
          </p:cNvSpPr>
          <p:nvPr/>
        </p:nvSpPr>
        <p:spPr>
          <a:xfrm>
            <a:off x="582644" y="3225747"/>
            <a:ext cx="10784114" cy="25472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rtl="1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fa-IR" sz="2000" b="1" dirty="0">
              <a:cs typeface="B Mitra" panose="00000400000000000000" pitchFamily="2" charset="-78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E326527-C255-88FD-B8F7-51969B3BB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16248"/>
              </p:ext>
            </p:extLst>
          </p:nvPr>
        </p:nvGraphicFramePr>
        <p:xfrm>
          <a:off x="679673" y="1303486"/>
          <a:ext cx="10784116" cy="3749040"/>
        </p:xfrm>
        <a:graphic>
          <a:graphicData uri="http://schemas.openxmlformats.org/drawingml/2006/table">
            <a:tbl>
              <a:tblPr rtl="1"/>
              <a:tblGrid>
                <a:gridCol w="3370424">
                  <a:extLst>
                    <a:ext uri="{9D8B030D-6E8A-4147-A177-3AD203B41FA5}">
                      <a16:colId xmlns:a16="http://schemas.microsoft.com/office/drawing/2014/main" val="3304274617"/>
                    </a:ext>
                  </a:extLst>
                </a:gridCol>
                <a:gridCol w="1483568">
                  <a:extLst>
                    <a:ext uri="{9D8B030D-6E8A-4147-A177-3AD203B41FA5}">
                      <a16:colId xmlns:a16="http://schemas.microsoft.com/office/drawing/2014/main" val="3402752968"/>
                    </a:ext>
                  </a:extLst>
                </a:gridCol>
                <a:gridCol w="1576873">
                  <a:extLst>
                    <a:ext uri="{9D8B030D-6E8A-4147-A177-3AD203B41FA5}">
                      <a16:colId xmlns:a16="http://schemas.microsoft.com/office/drawing/2014/main" val="206582979"/>
                    </a:ext>
                  </a:extLst>
                </a:gridCol>
                <a:gridCol w="2080727">
                  <a:extLst>
                    <a:ext uri="{9D8B030D-6E8A-4147-A177-3AD203B41FA5}">
                      <a16:colId xmlns:a16="http://schemas.microsoft.com/office/drawing/2014/main" val="270202950"/>
                    </a:ext>
                  </a:extLst>
                </a:gridCol>
                <a:gridCol w="2272524">
                  <a:extLst>
                    <a:ext uri="{9D8B030D-6E8A-4147-A177-3AD203B41FA5}">
                      <a16:colId xmlns:a16="http://schemas.microsoft.com/office/drawing/2014/main" val="26750589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عنوان طرح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1403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06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1403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02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عملکرد دولت چهاردهم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نسبت عملکرد9 ماهه به کل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240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قانون حمایت از خانواده و جوانی جمعیت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 (3 فرزندی)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27,300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40,578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13,278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32.72%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70176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قانون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 بودجه سنواتی</a:t>
                      </a:r>
                    </a:p>
                    <a:p>
                      <a:pPr algn="ctr" rtl="1" fontAlgn="ctr"/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(</a:t>
                      </a:r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 4 فرزند زیر 20 سال</a:t>
                      </a: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)</a:t>
                      </a:r>
                      <a:endParaRPr lang="ar-SA" sz="18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12,481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18,680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6,199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33.19%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870559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مجموع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39,781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59,258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19,477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 panose="00000400000000000000" pitchFamily="2" charset="-78"/>
                          <a:cs typeface="B Mitra" panose="00000400000000000000" pitchFamily="2" charset="-78"/>
                        </a:rPr>
                        <a:t>32.87%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319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80722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5761C-0058-B38D-04EC-3CFA04C12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D674E3-F392-F9AD-342E-512ECC549EC9}"/>
              </a:ext>
            </a:extLst>
          </p:cNvPr>
          <p:cNvSpPr/>
          <p:nvPr/>
        </p:nvSpPr>
        <p:spPr>
          <a:xfrm>
            <a:off x="485613" y="92992"/>
            <a:ext cx="11220773" cy="821407"/>
          </a:xfrm>
          <a:prstGeom prst="roundRect">
            <a:avLst>
              <a:gd name="adj" fmla="val 32946"/>
            </a:avLst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20" b="1" i="0" u="none" strike="noStrike" kern="1200" spc="0" baseline="0">
                <a:solidFill>
                  <a:prstClr val="black">
                    <a:lumMod val="95000"/>
                    <a:lumOff val="5000"/>
                  </a:prstClr>
                </a:solidFill>
                <a:latin typeface="+mn-lt"/>
                <a:ea typeface="+mn-ea"/>
                <a:cs typeface="B Mitra" panose="00000400000000000000" pitchFamily="2" charset="-78"/>
              </a:defRPr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B Mitra" panose="00000400000000000000" pitchFamily="2" charset="-78"/>
              </a:rPr>
              <a:t>نمودار روند تخصیص زمین در </a:t>
            </a: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Mitra" panose="00000400000000000000" pitchFamily="2" charset="-78"/>
              </a:rPr>
              <a:t>طرح حمایت از خانواده و جوانی جمعیت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A06B06-B4B6-3EF0-3759-475414D4F18E}"/>
              </a:ext>
            </a:extLst>
          </p:cNvPr>
          <p:cNvSpPr/>
          <p:nvPr/>
        </p:nvSpPr>
        <p:spPr>
          <a:xfrm>
            <a:off x="485613" y="914400"/>
            <a:ext cx="11220772" cy="5850608"/>
          </a:xfrm>
          <a:prstGeom prst="roundRect">
            <a:avLst>
              <a:gd name="adj" fmla="val 4636"/>
            </a:avLst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2CB6E9E4-FBED-938A-5711-0D7B4CDCEACA}"/>
              </a:ext>
            </a:extLst>
          </p:cNvPr>
          <p:cNvSpPr txBox="1">
            <a:spLocks/>
          </p:cNvSpPr>
          <p:nvPr/>
        </p:nvSpPr>
        <p:spPr>
          <a:xfrm>
            <a:off x="582644" y="3225747"/>
            <a:ext cx="10784114" cy="25472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marR="0" lvl="0" indent="-342900" algn="just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B Mitra" panose="00000400000000000000" pitchFamily="2" charset="-78"/>
            </a:endParaRPr>
          </a:p>
        </p:txBody>
      </p:sp>
      <p:pic>
        <p:nvPicPr>
          <p:cNvPr id="8" name="Picture 7" descr="A graph with a line going up">
            <a:extLst>
              <a:ext uri="{FF2B5EF4-FFF2-40B4-BE49-F238E27FC236}">
                <a16:creationId xmlns:a16="http://schemas.microsoft.com/office/drawing/2014/main" id="{718B01C6-F68C-17EC-2ECC-9D1647ED6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0" y="1074499"/>
            <a:ext cx="10940662" cy="55304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896EFC-C6C7-1573-642E-47B9ABD50344}"/>
              </a:ext>
            </a:extLst>
          </p:cNvPr>
          <p:cNvSpPr txBox="1"/>
          <p:nvPr/>
        </p:nvSpPr>
        <p:spPr>
          <a:xfrm>
            <a:off x="3504660" y="2942689"/>
            <a:ext cx="1117169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DF0000"/>
                </a:solidFill>
                <a:effectLst/>
                <a:uLnTx/>
                <a:uFillTx/>
                <a:latin typeface="Calibri" panose="020F0502020204030204"/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شروع دولت چهاردهم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AF7E5D-BB98-72E9-5027-21A761EA3A24}"/>
              </a:ext>
            </a:extLst>
          </p:cNvPr>
          <p:cNvCxnSpPr/>
          <p:nvPr/>
        </p:nvCxnSpPr>
        <p:spPr>
          <a:xfrm>
            <a:off x="4177575" y="3533171"/>
            <a:ext cx="0" cy="6518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6C86F2-4F75-15F7-1ED8-889AC7DAE5A5}"/>
              </a:ext>
            </a:extLst>
          </p:cNvPr>
          <p:cNvSpPr txBox="1"/>
          <p:nvPr/>
        </p:nvSpPr>
        <p:spPr>
          <a:xfrm flipH="1">
            <a:off x="1223541" y="5719671"/>
            <a:ext cx="773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29،286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DA3612-FC47-8CF7-1C29-29787756F904}"/>
              </a:ext>
            </a:extLst>
          </p:cNvPr>
          <p:cNvSpPr txBox="1"/>
          <p:nvPr/>
        </p:nvSpPr>
        <p:spPr>
          <a:xfrm flipH="1">
            <a:off x="2029088" y="5107146"/>
            <a:ext cx="773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31،057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2DE693-B9E7-9A35-C03F-9310EB6D8681}"/>
              </a:ext>
            </a:extLst>
          </p:cNvPr>
          <p:cNvSpPr txBox="1"/>
          <p:nvPr/>
        </p:nvSpPr>
        <p:spPr>
          <a:xfrm flipH="1">
            <a:off x="2820961" y="4202503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37،542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E05046-3CD5-8EEF-D6A2-510400933071}"/>
              </a:ext>
            </a:extLst>
          </p:cNvPr>
          <p:cNvSpPr txBox="1"/>
          <p:nvPr/>
        </p:nvSpPr>
        <p:spPr>
          <a:xfrm flipH="1">
            <a:off x="5488531" y="3129862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45،595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975D9-E15C-0329-889F-9A2BBF86D6CF}"/>
              </a:ext>
            </a:extLst>
          </p:cNvPr>
          <p:cNvSpPr txBox="1"/>
          <p:nvPr/>
        </p:nvSpPr>
        <p:spPr>
          <a:xfrm flipH="1">
            <a:off x="4661224" y="3455987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43،587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3578A6-E0BC-D9E9-8102-D4758FB3788A}"/>
              </a:ext>
            </a:extLst>
          </p:cNvPr>
          <p:cNvSpPr txBox="1"/>
          <p:nvPr/>
        </p:nvSpPr>
        <p:spPr>
          <a:xfrm flipH="1">
            <a:off x="6427448" y="3404601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46،730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9B4B0-A28E-B935-BF2C-485299A91AAC}"/>
              </a:ext>
            </a:extLst>
          </p:cNvPr>
          <p:cNvSpPr txBox="1"/>
          <p:nvPr/>
        </p:nvSpPr>
        <p:spPr>
          <a:xfrm flipH="1">
            <a:off x="3794522" y="4356391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39،781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8B5196-ADE6-90AB-D007-B620DCD182E3}"/>
              </a:ext>
            </a:extLst>
          </p:cNvPr>
          <p:cNvSpPr txBox="1"/>
          <p:nvPr/>
        </p:nvSpPr>
        <p:spPr>
          <a:xfrm flipH="1">
            <a:off x="7254755" y="2521303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50،477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E0EE6E-78D2-8A46-F2B7-55F08626EC35}"/>
              </a:ext>
            </a:extLst>
          </p:cNvPr>
          <p:cNvSpPr txBox="1"/>
          <p:nvPr/>
        </p:nvSpPr>
        <p:spPr>
          <a:xfrm flipH="1">
            <a:off x="8082062" y="2124636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53،643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C3292C-B2D9-AAD1-73CD-520CCE7AF3D9}"/>
              </a:ext>
            </a:extLst>
          </p:cNvPr>
          <p:cNvSpPr txBox="1"/>
          <p:nvPr/>
        </p:nvSpPr>
        <p:spPr>
          <a:xfrm flipH="1">
            <a:off x="8950628" y="2358083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54،998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C1ED1C-AB3D-B1FF-04DD-9653A2FC0E35}"/>
              </a:ext>
            </a:extLst>
          </p:cNvPr>
          <p:cNvSpPr txBox="1"/>
          <p:nvPr/>
        </p:nvSpPr>
        <p:spPr>
          <a:xfrm flipH="1">
            <a:off x="9858808" y="1762296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56،401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4DE447-EEBA-E7A0-49AF-0BE2337CFE65}"/>
              </a:ext>
            </a:extLst>
          </p:cNvPr>
          <p:cNvSpPr txBox="1"/>
          <p:nvPr/>
        </p:nvSpPr>
        <p:spPr>
          <a:xfrm flipH="1">
            <a:off x="10722531" y="1399956"/>
            <a:ext cx="827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59،258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662567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BB5D5-2EFC-8489-B6C8-8D66E2797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E2C10A3-6A40-60CF-EE45-F804C407CB50}"/>
              </a:ext>
            </a:extLst>
          </p:cNvPr>
          <p:cNvSpPr/>
          <p:nvPr/>
        </p:nvSpPr>
        <p:spPr>
          <a:xfrm>
            <a:off x="485613" y="92992"/>
            <a:ext cx="11220773" cy="821407"/>
          </a:xfrm>
          <a:prstGeom prst="roundRect">
            <a:avLst>
              <a:gd name="adj" fmla="val 32946"/>
            </a:avLst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20" b="1" i="0" u="none" strike="noStrike" kern="1200" spc="0" baseline="0">
                <a:solidFill>
                  <a:prstClr val="black">
                    <a:lumMod val="95000"/>
                    <a:lumOff val="5000"/>
                  </a:prstClr>
                </a:solidFill>
                <a:latin typeface="+mn-lt"/>
                <a:ea typeface="+mn-ea"/>
                <a:cs typeface="B Mitra" panose="00000400000000000000" pitchFamily="2" charset="-78"/>
              </a:defRPr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B Mitra" panose="00000400000000000000" pitchFamily="2" charset="-78"/>
              </a:rPr>
              <a:t>نمودار روند تایید نهایی در </a:t>
            </a: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Mitra" panose="00000400000000000000" pitchFamily="2" charset="-78"/>
              </a:rPr>
              <a:t>طرح حمایت از خانواده و جوانی جمعیت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952893D-7BB5-7519-BD3D-D7781F116EC0}"/>
              </a:ext>
            </a:extLst>
          </p:cNvPr>
          <p:cNvSpPr/>
          <p:nvPr/>
        </p:nvSpPr>
        <p:spPr>
          <a:xfrm>
            <a:off x="485613" y="914400"/>
            <a:ext cx="11220772" cy="5850608"/>
          </a:xfrm>
          <a:prstGeom prst="roundRect">
            <a:avLst>
              <a:gd name="adj" fmla="val 4636"/>
            </a:avLst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B Mitra" panose="00000400000000000000" pitchFamily="2" charset="-78"/>
            </a:endParaRP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6D4BF766-F3ED-791C-2BAA-37756B412920}"/>
              </a:ext>
            </a:extLst>
          </p:cNvPr>
          <p:cNvSpPr txBox="1">
            <a:spLocks/>
          </p:cNvSpPr>
          <p:nvPr/>
        </p:nvSpPr>
        <p:spPr>
          <a:xfrm>
            <a:off x="582644" y="3225747"/>
            <a:ext cx="10784114" cy="25472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marR="0" lvl="0" indent="-342900" algn="just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B Mitra" panose="00000400000000000000" pitchFamily="2" charset="-78"/>
            </a:endParaRPr>
          </a:p>
        </p:txBody>
      </p:sp>
      <p:pic>
        <p:nvPicPr>
          <p:cNvPr id="10" name="Picture 9" descr="A graph with a red line">
            <a:extLst>
              <a:ext uri="{FF2B5EF4-FFF2-40B4-BE49-F238E27FC236}">
                <a16:creationId xmlns:a16="http://schemas.microsoft.com/office/drawing/2014/main" id="{74F3D094-E7AC-979A-5A91-ECE2AC98F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43" y="1057002"/>
            <a:ext cx="11005980" cy="558639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FCA255F-0B14-5B90-DB38-4391455A2993}"/>
              </a:ext>
            </a:extLst>
          </p:cNvPr>
          <p:cNvSpPr txBox="1"/>
          <p:nvPr/>
        </p:nvSpPr>
        <p:spPr>
          <a:xfrm>
            <a:off x="3495329" y="3175962"/>
            <a:ext cx="1117169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rgbClr val="DF0000"/>
                </a:solidFill>
                <a:effectLst/>
                <a:uLnTx/>
                <a:uFillTx/>
                <a:latin typeface="Calibri" panose="020F0502020204030204"/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شروع دولت چهاردهم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8CEF15F-B914-B9CC-70C6-64905DA2E901}"/>
              </a:ext>
            </a:extLst>
          </p:cNvPr>
          <p:cNvCxnSpPr/>
          <p:nvPr/>
        </p:nvCxnSpPr>
        <p:spPr>
          <a:xfrm>
            <a:off x="4168244" y="3766444"/>
            <a:ext cx="0" cy="6518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ABD1FA0-E3E4-E32A-E081-E97B76D411A1}"/>
              </a:ext>
            </a:extLst>
          </p:cNvPr>
          <p:cNvSpPr txBox="1"/>
          <p:nvPr/>
        </p:nvSpPr>
        <p:spPr>
          <a:xfrm flipH="1">
            <a:off x="1148892" y="5607700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180،573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CAC08F-F87F-BFEE-E481-433555E5024E}"/>
              </a:ext>
            </a:extLst>
          </p:cNvPr>
          <p:cNvSpPr txBox="1"/>
          <p:nvPr/>
        </p:nvSpPr>
        <p:spPr>
          <a:xfrm flipH="1">
            <a:off x="2015408" y="4923790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188،331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8FF180-5DFD-BFFC-2007-E541457F7369}"/>
              </a:ext>
            </a:extLst>
          </p:cNvPr>
          <p:cNvSpPr txBox="1"/>
          <p:nvPr/>
        </p:nvSpPr>
        <p:spPr>
          <a:xfrm flipH="1">
            <a:off x="2863259" y="4499375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202،429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445E09-092A-7F75-15B5-D0AFE6360EE3}"/>
              </a:ext>
            </a:extLst>
          </p:cNvPr>
          <p:cNvSpPr txBox="1"/>
          <p:nvPr/>
        </p:nvSpPr>
        <p:spPr>
          <a:xfrm flipH="1">
            <a:off x="3772310" y="4531331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211،188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587A7A2-1554-F40B-6BF8-849375A9279D}"/>
              </a:ext>
            </a:extLst>
          </p:cNvPr>
          <p:cNvSpPr txBox="1"/>
          <p:nvPr/>
        </p:nvSpPr>
        <p:spPr>
          <a:xfrm flipH="1">
            <a:off x="4668484" y="3898607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219،212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6F9DA6-E603-C5DA-632A-9A2781304459}"/>
              </a:ext>
            </a:extLst>
          </p:cNvPr>
          <p:cNvSpPr txBox="1"/>
          <p:nvPr/>
        </p:nvSpPr>
        <p:spPr>
          <a:xfrm flipH="1">
            <a:off x="5632030" y="3968516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227،079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56ECDF-B9CE-98C5-85E0-F0FBC0E8BAA3}"/>
              </a:ext>
            </a:extLst>
          </p:cNvPr>
          <p:cNvSpPr txBox="1"/>
          <p:nvPr/>
        </p:nvSpPr>
        <p:spPr>
          <a:xfrm flipH="1">
            <a:off x="6358483" y="3314460"/>
            <a:ext cx="975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234،738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13B6D-0641-B820-F5EC-40FAF4F04B5A}"/>
              </a:ext>
            </a:extLst>
          </p:cNvPr>
          <p:cNvSpPr txBox="1"/>
          <p:nvPr/>
        </p:nvSpPr>
        <p:spPr>
          <a:xfrm flipH="1">
            <a:off x="7216902" y="2543698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257،153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823FB21-F3AC-1CF4-498E-6A12BD2688B9}"/>
              </a:ext>
            </a:extLst>
          </p:cNvPr>
          <p:cNvSpPr txBox="1"/>
          <p:nvPr/>
        </p:nvSpPr>
        <p:spPr>
          <a:xfrm flipH="1">
            <a:off x="8111411" y="2332439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264،202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F4946D-D0BC-8CBA-D482-82BF95EB5ABA}"/>
              </a:ext>
            </a:extLst>
          </p:cNvPr>
          <p:cNvSpPr txBox="1"/>
          <p:nvPr/>
        </p:nvSpPr>
        <p:spPr>
          <a:xfrm flipH="1">
            <a:off x="9011489" y="2640216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265،955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86CB33-6974-4ADE-6A92-C2CB95F685CA}"/>
              </a:ext>
            </a:extLst>
          </p:cNvPr>
          <p:cNvSpPr txBox="1"/>
          <p:nvPr/>
        </p:nvSpPr>
        <p:spPr>
          <a:xfrm flipH="1">
            <a:off x="9868670" y="2019932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272،649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4BA54B-4084-8B16-EB8B-B8345C8F355C}"/>
              </a:ext>
            </a:extLst>
          </p:cNvPr>
          <p:cNvSpPr txBox="1"/>
          <p:nvPr/>
        </p:nvSpPr>
        <p:spPr>
          <a:xfrm flipH="1">
            <a:off x="10742841" y="1687262"/>
            <a:ext cx="86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cs typeface="B Titr" panose="00000700000000000000" pitchFamily="2" charset="-78"/>
              </a:rPr>
              <a:t>280،582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438468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5628</TotalTime>
  <Words>121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Arial</vt:lpstr>
      <vt:lpstr>B Mitra</vt:lpstr>
      <vt:lpstr>B Titr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Moein Abdolmohammadi</dc:creator>
  <cp:lastModifiedBy>asus</cp:lastModifiedBy>
  <cp:revision>824</cp:revision>
  <cp:lastPrinted>2025-05-17T11:59:50Z</cp:lastPrinted>
  <dcterms:created xsi:type="dcterms:W3CDTF">2025-02-16T07:46:54Z</dcterms:created>
  <dcterms:modified xsi:type="dcterms:W3CDTF">2025-05-21T21:20:35Z</dcterms:modified>
</cp:coreProperties>
</file>